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notesSlides/notesSlide1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notesSlides/notesSlide16.xml" ContentType="application/vnd.openxmlformats-officedocument.presentationml.notesSlide+xml"/>
  <Override PartName="/ppt/slides/slide9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10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1.xml" ContentType="application/vnd.openxmlformats-officedocument.presentationml.notesSlide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7.xml" ContentType="application/vnd.openxmlformats-officedocument.presentationml.notesSlide+xml"/>
  <Override PartName="/ppt/slideLayouts/slideLayout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docProps/app.xml" ContentType="application/vnd.openxmlformats-officedocument.extended-properties+xml"/>
  <Override PartName="/ppt/slides/slide8.xml" ContentType="application/vnd.openxmlformats-officedocument.presentationml.slide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ppt/slides/slide4.xml" ContentType="application/vnd.openxmlformats-officedocument.presentationml.slide+xml"/>
  <Override PartName="/ppt/viewProps.xml" ContentType="application/vnd.openxmlformats-officedocument.presentationml.viewProps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slides/slide7.xml" ContentType="application/vnd.openxmlformats-officedocument.presentationml.slide+xml"/>
  <Override PartName="/ppt/slides/slide11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presentation.xml" ContentType="application/vnd.openxmlformats-officedocument.presentationml.presentation.main+xml"/>
  <Override PartName="/ppt/theme/theme1.xml" ContentType="application/vnd.openxmlformats-officedocument.them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20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378" y="90"/>
      </p:cViewPr>
      <p:guideLst>
        <p:guide pos="3840"/>
        <p:guide pos="2160" orient="horz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 /><Relationship Id="rId22" Type="http://schemas.openxmlformats.org/officeDocument/2006/relationships/tableStyles" Target="tableStyles.xml" /><Relationship Id="rId23" Type="http://schemas.openxmlformats.org/officeDocument/2006/relationships/viewProps" Target="viewProps.xml" /></Relationships>
</file>

<file path=ppt/media/image1.png>
</file>

<file path=ppt/media/image2.jpg>
</file>

<file path=ppt/media/image3.png>
</file>

<file path=ppt/media/image4.jpg>
</file>

<file path=ppt/media/image5.png>
</file>

<file path=ppt/media/image6.jpg>
</file>

<file path=ppt/media/image7.jpg>
</file>

<file path=ppt/media/image8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3632E96E-41F7-40C5-8419-297958CC00FA}" type="datetimeFigureOut">
              <a:rPr lang="en-US"/>
              <a:t>10/30/2013</a:t>
            </a:fld>
            <a:endParaRPr lang="en-US"/>
          </a:p>
        </p:txBody>
      </p:sp>
      <p:sp>
        <p:nvSpPr>
          <p:cNvPr id="4" name="Slide Image Placeholder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E6999B8-B6B4-4561-A3CD-BBCDAB9FC9D9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6999B8-B6B4-4561-A3CD-BBCDAB9FC9D9}" type="slidenum">
              <a:rPr lang="en-US"/>
              <a:t>1</a:t>
            </a:fld>
            <a:endParaRPr lang="en-US"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8567462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14525452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01113397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39B4F7B-88E0-E7B5-1CBD-8AC44CF654F8}" type="slidenum">
              <a:rPr/>
              <a:t/>
            </a:fld>
            <a:endParaRPr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797017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18701260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43966194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D813B5A-1273-BC96-C2F9-0388CEB6DE8D}" type="slidenum">
              <a:rPr/>
              <a:t/>
            </a:fld>
            <a:endParaRPr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8451026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40572266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8845015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683B0A3-91B1-8ADF-6B23-43927126F16B}" type="slidenum">
              <a:rPr/>
              <a:t/>
            </a:fld>
            <a:endParaRPr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7494452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38698853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1578512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DE32A1B0-F115-9F28-11B0-DF419E0890C4}" type="slidenum">
              <a:rPr/>
              <a:t/>
            </a:fld>
            <a:endParaRPr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7963169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34213520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10553697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D908677-5D7C-A28D-ABAE-15DAB9286F3E}" type="slidenum">
              <a:rPr/>
              <a:t/>
            </a:fld>
            <a:endParaRPr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C7FB408-2F75-48E7-80AC-C2D5814EEFA0}" type="slidenum">
              <a:rPr/>
              <a:t/>
            </a:fld>
            <a:endParaRPr/>
          </a:p>
        </p:txBody>
      </p:sp>
    </p:spTree>
  </p:cSld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6DDA0B0-F29C-F7BD-1E1D-C2B6A8CAEF9C}" type="slidenum">
              <a:rPr/>
              <a:t/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385851B-FB8B-5CB5-12C2-3EC3F96F3C97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3A735E81-EC93-F1D8-EB79-5E2D59407C43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B32DA39-75A0-45C6-ED94-E5C279AB442D}" type="slidenum">
              <a:rPr/>
              <a:t/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EF82852-E0CE-274B-5062-30096F37234E}" type="slidenum">
              <a:rPr/>
              <a:t/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3152280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24528334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79174136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D615905-7121-EEF0-6146-B2770CE2FB09}" type="slidenum">
              <a:rPr/>
              <a:t/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2029D8B-603B-0D8A-17F2-F621B12E8C58}" type="slidenum">
              <a:rPr/>
              <a:t/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1282194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284780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5706408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12674A7-33C1-9CDA-D7C8-23F467320EFD}" type="slidenum">
              <a:rPr/>
              <a:t/>
            </a:fld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8908402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2704443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59983625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1573C56-FC27-75E0-D69D-F0CBF5076729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itle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 bwMode="auto">
          <a:xfrm>
            <a:off x="914400" y="2130427"/>
            <a:ext cx="10363199" cy="1470025"/>
          </a:xfrm>
        </p:spPr>
        <p:txBody>
          <a:bodyPr/>
          <a:lstStyle/>
          <a:p>
            <a:pPr>
              <a:defRPr/>
            </a:pPr>
            <a:r>
              <a:rPr/>
              <a:t>Образец заголовка</a:t>
            </a:r>
            <a:endParaRPr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 bwMode="auto">
          <a:xfrm>
            <a:off x="1828800" y="3886200"/>
            <a:ext cx="8534399" cy="175259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/>
              <a:t>Образец подзаголовка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328A2AD-CA6C-4CEE-80DD-5B3591997DB0}" type="datetimeFigureOut">
              <a:rPr/>
              <a:t>22.10.2013</a:t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F5014F7-E485-415F-A69C-6237A648DEF6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vertTx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/>
              <a:t>Образец текста</a:t>
            </a:r>
            <a:endParaRPr/>
          </a:p>
          <a:p>
            <a:pPr lvl="1">
              <a:defRPr/>
            </a:pPr>
            <a:r>
              <a:rPr/>
              <a:t>Второй уровень</a:t>
            </a:r>
            <a:endParaRPr/>
          </a:p>
          <a:p>
            <a:pPr lvl="2">
              <a:defRPr/>
            </a:pPr>
            <a:r>
              <a:rPr/>
              <a:t>Третий уровень</a:t>
            </a:r>
            <a:endParaRPr/>
          </a:p>
          <a:p>
            <a:pPr lvl="3">
              <a:defRPr/>
            </a:pPr>
            <a:r>
              <a:rPr/>
              <a:t>Четвертый уровень</a:t>
            </a:r>
            <a:endParaRPr/>
          </a:p>
          <a:p>
            <a:pPr lvl="4">
              <a:defRPr/>
            </a:pPr>
            <a:r>
              <a:rPr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328A2AD-CA6C-4CEE-80DD-5B3591997DB0}" type="datetimeFigureOut">
              <a:rPr/>
              <a:t>22.10.2013</a:t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F5014F7-E485-415F-A69C-6237A648DEF6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vertTitleAndTx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 bwMode="auto">
          <a:xfrm>
            <a:off x="8839199" y="274639"/>
            <a:ext cx="2743200" cy="5851525"/>
          </a:xfrm>
        </p:spPr>
        <p:txBody>
          <a:bodyPr vert="eaVert"/>
          <a:lstStyle>
            <a:lvl1pPr algn="l">
              <a:defRPr/>
            </a:lvl1pPr>
          </a:lstStyle>
          <a:p>
            <a:pPr>
              <a:defRPr/>
            </a:pPr>
            <a:r>
              <a:rPr/>
              <a:t>Образец заголовка</a:t>
            </a:r>
            <a:endParaRPr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 bwMode="auto">
          <a:xfrm>
            <a:off x="609599" y="274639"/>
            <a:ext cx="8026399" cy="5851525"/>
          </a:xfrm>
        </p:spPr>
        <p:txBody>
          <a:bodyPr vert="eaVert"/>
          <a:lstStyle/>
          <a:p>
            <a:pPr lvl="0">
              <a:defRPr/>
            </a:pPr>
            <a:r>
              <a:rPr/>
              <a:t>Образец текста</a:t>
            </a:r>
            <a:endParaRPr/>
          </a:p>
          <a:p>
            <a:pPr lvl="1">
              <a:defRPr/>
            </a:pPr>
            <a:r>
              <a:rPr/>
              <a:t>Второй уровень</a:t>
            </a:r>
            <a:endParaRPr/>
          </a:p>
          <a:p>
            <a:pPr lvl="2">
              <a:defRPr/>
            </a:pPr>
            <a:r>
              <a:rPr/>
              <a:t>Третий уровень</a:t>
            </a:r>
            <a:endParaRPr/>
          </a:p>
          <a:p>
            <a:pPr lvl="3">
              <a:defRPr/>
            </a:pPr>
            <a:r>
              <a:rPr/>
              <a:t>Четвертый уровень</a:t>
            </a:r>
            <a:endParaRPr/>
          </a:p>
          <a:p>
            <a:pPr lvl="4">
              <a:defRPr/>
            </a:pPr>
            <a:r>
              <a:rPr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328A2AD-CA6C-4CEE-80DD-5B3591997DB0}" type="datetimeFigureOut">
              <a:rPr/>
              <a:t>22.10.2013</a:t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F5014F7-E485-415F-A69C-6237A648DEF6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obj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/>
              <a:t>Образец текста</a:t>
            </a:r>
            <a:endParaRPr/>
          </a:p>
          <a:p>
            <a:pPr lvl="1">
              <a:defRPr/>
            </a:pPr>
            <a:r>
              <a:rPr/>
              <a:t>Второй уровень</a:t>
            </a:r>
            <a:endParaRPr/>
          </a:p>
          <a:p>
            <a:pPr lvl="2">
              <a:defRPr/>
            </a:pPr>
            <a:r>
              <a:rPr/>
              <a:t>Третий уровень</a:t>
            </a:r>
            <a:endParaRPr/>
          </a:p>
          <a:p>
            <a:pPr lvl="3">
              <a:defRPr/>
            </a:pPr>
            <a:r>
              <a:rPr/>
              <a:t>Четвертый уровень</a:t>
            </a:r>
            <a:endParaRPr/>
          </a:p>
          <a:p>
            <a:pPr lvl="4">
              <a:defRPr/>
            </a:pPr>
            <a:r>
              <a:rPr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328A2AD-CA6C-4CEE-80DD-5B3591997DB0}" type="datetimeFigureOut">
              <a:rPr/>
              <a:t>22.10.2013</a:t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F5014F7-E485-415F-A69C-6237A648DEF6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secHead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963083" y="4406901"/>
            <a:ext cx="10363199" cy="136207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>
              <a:defRPr/>
            </a:pPr>
            <a:r>
              <a:rPr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963083" y="2906713"/>
            <a:ext cx="10363199" cy="150018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/>
              <a:t>Образец текста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328A2AD-CA6C-4CEE-80DD-5B3591997DB0}" type="datetimeFigureOut">
              <a:rPr/>
              <a:t>22.10.2013</a:t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F5014F7-E485-415F-A69C-6237A648DEF6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woObj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 bwMode="auto">
          <a:xfrm>
            <a:off x="609599" y="1600201"/>
            <a:ext cx="5384799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/>
              <a:t>Образец текста</a:t>
            </a:r>
            <a:endParaRPr/>
          </a:p>
          <a:p>
            <a:pPr lvl="1">
              <a:defRPr/>
            </a:pPr>
            <a:r>
              <a:rPr/>
              <a:t>Второй уровень</a:t>
            </a:r>
            <a:endParaRPr/>
          </a:p>
          <a:p>
            <a:pPr lvl="2">
              <a:defRPr/>
            </a:pPr>
            <a:r>
              <a:rPr/>
              <a:t>Третий уровень</a:t>
            </a:r>
            <a:endParaRPr/>
          </a:p>
          <a:p>
            <a:pPr lvl="3">
              <a:defRPr/>
            </a:pPr>
            <a:r>
              <a:rPr/>
              <a:t>Четвертый уровень</a:t>
            </a:r>
            <a:endParaRPr/>
          </a:p>
          <a:p>
            <a:pPr lvl="4">
              <a:defRPr/>
            </a:pPr>
            <a:r>
              <a:rPr/>
              <a:t>Пятый уровень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6197599" y="1600201"/>
            <a:ext cx="5384799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/>
              <a:t>Образец текста</a:t>
            </a:r>
            <a:endParaRPr/>
          </a:p>
          <a:p>
            <a:pPr lvl="1">
              <a:defRPr/>
            </a:pPr>
            <a:r>
              <a:rPr/>
              <a:t>Второй уровень</a:t>
            </a:r>
            <a:endParaRPr/>
          </a:p>
          <a:p>
            <a:pPr lvl="2">
              <a:defRPr/>
            </a:pPr>
            <a:r>
              <a:rPr/>
              <a:t>Третий уровень</a:t>
            </a:r>
            <a:endParaRPr/>
          </a:p>
          <a:p>
            <a:pPr lvl="3">
              <a:defRPr/>
            </a:pPr>
            <a:r>
              <a:rPr/>
              <a:t>Четвертый уровень</a:t>
            </a:r>
            <a:endParaRPr/>
          </a:p>
          <a:p>
            <a:pPr lvl="4">
              <a:defRPr/>
            </a:pPr>
            <a:r>
              <a:rPr/>
              <a:t>Пятый уровень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328A2AD-CA6C-4CEE-80DD-5B3591997DB0}" type="datetimeFigureOut">
              <a:rPr/>
              <a:t>22.10.2013</a:t>
            </a:fld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F5014F7-E485-415F-A69C-6237A648DEF6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woTxTwoObj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/>
              <a:t>Образец заголовка</a:t>
            </a:r>
            <a:endParaRPr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609599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/>
              <a:t>Образец текста</a:t>
            </a:r>
            <a:endParaRPr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 bwMode="auto">
          <a:xfrm>
            <a:off x="609599" y="2174874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/>
              <a:t>Образец текста</a:t>
            </a:r>
            <a:endParaRPr/>
          </a:p>
          <a:p>
            <a:pPr lvl="1">
              <a:defRPr/>
            </a:pPr>
            <a:r>
              <a:rPr/>
              <a:t>Второй уровень</a:t>
            </a:r>
            <a:endParaRPr/>
          </a:p>
          <a:p>
            <a:pPr lvl="2">
              <a:defRPr/>
            </a:pPr>
            <a:r>
              <a:rPr/>
              <a:t>Третий уровень</a:t>
            </a:r>
            <a:endParaRPr/>
          </a:p>
          <a:p>
            <a:pPr lvl="3">
              <a:defRPr/>
            </a:pPr>
            <a:r>
              <a:rPr/>
              <a:t>Четвертый уровень</a:t>
            </a:r>
            <a:endParaRPr/>
          </a:p>
          <a:p>
            <a:pPr lvl="4">
              <a:defRPr/>
            </a:pPr>
            <a:r>
              <a:rPr/>
              <a:t>Пятый уровень</a:t>
            </a:r>
            <a:endParaRPr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 bwMode="auto">
          <a:xfrm>
            <a:off x="6193373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/>
              <a:t>Образец текста</a:t>
            </a:r>
            <a:endParaRPr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 bwMode="auto">
          <a:xfrm>
            <a:off x="6193373" y="2174874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/>
              <a:t>Образец текста</a:t>
            </a:r>
            <a:endParaRPr/>
          </a:p>
          <a:p>
            <a:pPr lvl="1">
              <a:defRPr/>
            </a:pPr>
            <a:r>
              <a:rPr/>
              <a:t>Второй уровень</a:t>
            </a:r>
            <a:endParaRPr/>
          </a:p>
          <a:p>
            <a:pPr lvl="2">
              <a:defRPr/>
            </a:pPr>
            <a:r>
              <a:rPr/>
              <a:t>Третий уровень</a:t>
            </a:r>
            <a:endParaRPr/>
          </a:p>
          <a:p>
            <a:pPr lvl="3">
              <a:defRPr/>
            </a:pPr>
            <a:r>
              <a:rPr/>
              <a:t>Четвертый уровень</a:t>
            </a:r>
            <a:endParaRPr/>
          </a:p>
          <a:p>
            <a:pPr lvl="4">
              <a:defRPr/>
            </a:pPr>
            <a:r>
              <a:rPr/>
              <a:t>Пятый уровень</a:t>
            </a:r>
            <a:endParaRPr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328A2AD-CA6C-4CEE-80DD-5B3591997DB0}" type="datetimeFigureOut">
              <a:rPr/>
              <a:t>22.10.2013</a:t>
            </a:fld>
            <a:endParaRPr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F5014F7-E485-415F-A69C-6237A648DEF6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itleOnly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Образец заголовка</a:t>
            </a:r>
            <a:endParaRPr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328A2AD-CA6C-4CEE-80DD-5B3591997DB0}" type="datetimeFigureOut">
              <a:rPr/>
              <a:t>22.10.2013</a:t>
            </a:fld>
            <a:endParaRPr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F5014F7-E485-415F-A69C-6237A648DEF6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328A2AD-CA6C-4CEE-80DD-5B3591997DB0}" type="datetimeFigureOut">
              <a:rPr/>
              <a:t>22.10.2013</a:t>
            </a:fld>
            <a:endParaRPr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F5014F7-E485-415F-A69C-6237A648DEF6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objTx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609606" y="273049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/>
              <a:t>Образец заголовка</a:t>
            </a:r>
            <a:endParaRPr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 bwMode="auto">
          <a:xfrm>
            <a:off x="4766732" y="273053"/>
            <a:ext cx="6815666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/>
              <a:t>Образец текста</a:t>
            </a:r>
            <a:endParaRPr/>
          </a:p>
          <a:p>
            <a:pPr lvl="1">
              <a:defRPr/>
            </a:pPr>
            <a:r>
              <a:rPr/>
              <a:t>Второй уровень</a:t>
            </a:r>
            <a:endParaRPr/>
          </a:p>
          <a:p>
            <a:pPr lvl="2">
              <a:defRPr/>
            </a:pPr>
            <a:r>
              <a:rPr/>
              <a:t>Третий уровень</a:t>
            </a:r>
            <a:endParaRPr/>
          </a:p>
          <a:p>
            <a:pPr lvl="3">
              <a:defRPr/>
            </a:pPr>
            <a:r>
              <a:rPr/>
              <a:t>Четвертый уровень</a:t>
            </a:r>
            <a:endParaRPr/>
          </a:p>
          <a:p>
            <a:pPr lvl="4">
              <a:defRPr/>
            </a:pPr>
            <a:r>
              <a:rPr/>
              <a:t>Пятый уровень</a:t>
            </a:r>
            <a:endParaRPr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609606" y="1435103"/>
            <a:ext cx="4011084" cy="46910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328A2AD-CA6C-4CEE-80DD-5B3591997DB0}" type="datetimeFigureOut">
              <a:rPr/>
              <a:t>22.10.2013</a:t>
            </a:fld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F5014F7-E485-415F-A69C-6237A648DEF6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picTx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2389717" y="4800601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/>
              <a:t>Образец заголовка</a:t>
            </a:r>
            <a:endParaRPr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 bwMode="auto">
          <a:xfrm>
            <a:off x="2389717" y="612774"/>
            <a:ext cx="7315200" cy="41147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 bwMode="auto">
          <a:xfrm>
            <a:off x="2389717" y="5367339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/>
              <a:t>Образец текста</a:t>
            </a:r>
            <a:endParaRPr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D328A2AD-CA6C-4CEE-80DD-5B3591997DB0}" type="datetimeFigureOut">
              <a:rPr/>
              <a:t>22.10.2013</a:t>
            </a:fld>
            <a:endParaRPr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9F5014F7-E485-415F-A69C-6237A648DEF6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Shape 1058"/>
          <p:cNvSpPr>
            <a:spLocks noChangeArrowheads="1" noGrp="1"/>
          </p:cNvSpPr>
          <p:nvPr userDrawn="1"/>
        </p:nvSpPr>
        <p:spPr bwMode="auto">
          <a:xfrm>
            <a:off x="0" y="2"/>
            <a:ext cx="12191999" cy="6838950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0" y="30392"/>
                </a:moveTo>
                <a:lnTo>
                  <a:pt x="0" y="30392"/>
                </a:lnTo>
                <a:cubicBezTo>
                  <a:pt x="0" y="30392"/>
                  <a:pt x="30246" y="52055"/>
                  <a:pt x="43200" y="35131"/>
                </a:cubicBezTo>
                <a:lnTo>
                  <a:pt x="43200" y="0"/>
                </a:lnTo>
                <a:lnTo>
                  <a:pt x="0" y="0"/>
                </a:lnTo>
                <a:lnTo>
                  <a:pt x="0" y="30392"/>
                </a:lnTo>
                <a:close/>
              </a:path>
            </a:pathLst>
          </a:custGeom>
          <a:solidFill>
            <a:schemeClr val="accent1"/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8" name="Shape 1059"/>
          <p:cNvSpPr>
            <a:spLocks noChangeArrowheads="1" noGrp="1"/>
          </p:cNvSpPr>
          <p:nvPr userDrawn="1"/>
        </p:nvSpPr>
        <p:spPr bwMode="auto">
          <a:xfrm>
            <a:off x="0" y="2"/>
            <a:ext cx="12191999" cy="6838950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-22" y="30392"/>
                </a:moveTo>
                <a:lnTo>
                  <a:pt x="-22" y="30392"/>
                </a:lnTo>
                <a:cubicBezTo>
                  <a:pt x="-22" y="30392"/>
                  <a:pt x="30330" y="52055"/>
                  <a:pt x="43245" y="35131"/>
                </a:cubicBezTo>
              </a:path>
            </a:pathLst>
          </a:custGeom>
          <a:solidFill>
            <a:srgbClr val="FFFFFF"/>
          </a:solidFill>
          <a:ln w="7560">
            <a:solidFill>
              <a:srgbClr val="FFFFFF"/>
            </a:solidFill>
            <a:round/>
            <a:headEnd/>
            <a:tailEnd/>
          </a:ln>
        </p:spPr>
      </p:sp>
      <p:sp>
        <p:nvSpPr>
          <p:cNvPr id="9" name="Shape 1060"/>
          <p:cNvSpPr>
            <a:spLocks noChangeArrowheads="1" noGrp="1"/>
          </p:cNvSpPr>
          <p:nvPr userDrawn="1"/>
        </p:nvSpPr>
        <p:spPr bwMode="auto">
          <a:xfrm>
            <a:off x="0" y="2"/>
            <a:ext cx="12191999" cy="6838950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-22" y="29977"/>
                </a:moveTo>
                <a:lnTo>
                  <a:pt x="-22" y="29977"/>
                </a:lnTo>
                <a:cubicBezTo>
                  <a:pt x="-22" y="29977"/>
                  <a:pt x="29238" y="51595"/>
                  <a:pt x="43239" y="32973"/>
                </a:cubicBezTo>
              </a:path>
            </a:pathLst>
          </a:custGeom>
          <a:solidFill>
            <a:srgbClr val="FFFFFF"/>
          </a:solidFill>
          <a:ln w="6930">
            <a:solidFill>
              <a:srgbClr val="FFFFFF">
                <a:alpha val="0"/>
              </a:srgbClr>
            </a:solidFill>
            <a:round/>
            <a:headEnd/>
            <a:tailEnd/>
          </a:ln>
        </p:spPr>
      </p:sp>
      <p:sp>
        <p:nvSpPr>
          <p:cNvPr id="10" name="Shape 1061"/>
          <p:cNvSpPr>
            <a:spLocks noChangeArrowheads="1" noGrp="1"/>
          </p:cNvSpPr>
          <p:nvPr userDrawn="1"/>
        </p:nvSpPr>
        <p:spPr bwMode="auto">
          <a:xfrm>
            <a:off x="0" y="2"/>
            <a:ext cx="12191999" cy="6838950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-22" y="29562"/>
                </a:moveTo>
                <a:lnTo>
                  <a:pt x="-22" y="29562"/>
                </a:lnTo>
                <a:cubicBezTo>
                  <a:pt x="-22" y="29562"/>
                  <a:pt x="28147" y="51135"/>
                  <a:pt x="43233" y="30816"/>
                </a:cubicBezTo>
              </a:path>
            </a:pathLst>
          </a:custGeom>
          <a:solidFill>
            <a:srgbClr val="FFFFFF"/>
          </a:solidFill>
          <a:ln w="6300">
            <a:solidFill>
              <a:srgbClr val="FFFFFF">
                <a:alpha val="77254"/>
              </a:srgbClr>
            </a:solidFill>
            <a:round/>
            <a:headEnd/>
            <a:tailEnd/>
          </a:ln>
        </p:spPr>
      </p:sp>
      <p:sp>
        <p:nvSpPr>
          <p:cNvPr id="11" name="Shape 1062"/>
          <p:cNvSpPr>
            <a:spLocks noChangeArrowheads="1" noGrp="1"/>
          </p:cNvSpPr>
          <p:nvPr userDrawn="1"/>
        </p:nvSpPr>
        <p:spPr bwMode="auto">
          <a:xfrm>
            <a:off x="0" y="2"/>
            <a:ext cx="12191999" cy="6838950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-22" y="29147"/>
                </a:moveTo>
                <a:lnTo>
                  <a:pt x="-22" y="29147"/>
                </a:lnTo>
                <a:cubicBezTo>
                  <a:pt x="-22" y="29147"/>
                  <a:pt x="27056" y="50675"/>
                  <a:pt x="43228" y="28658"/>
                </a:cubicBezTo>
              </a:path>
            </a:pathLst>
          </a:custGeom>
          <a:solidFill>
            <a:srgbClr val="FFFFFF"/>
          </a:solidFill>
          <a:ln w="5670">
            <a:solidFill>
              <a:srgbClr val="FFFFFF">
                <a:alpha val="65882"/>
              </a:srgbClr>
            </a:solidFill>
            <a:round/>
            <a:headEnd/>
            <a:tailEnd/>
          </a:ln>
        </p:spPr>
      </p:sp>
      <p:sp>
        <p:nvSpPr>
          <p:cNvPr id="12" name="Shape 1063"/>
          <p:cNvSpPr>
            <a:spLocks noChangeArrowheads="1" noGrp="1"/>
          </p:cNvSpPr>
          <p:nvPr userDrawn="1"/>
        </p:nvSpPr>
        <p:spPr bwMode="auto">
          <a:xfrm>
            <a:off x="0" y="2"/>
            <a:ext cx="12191999" cy="6838950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-22" y="28733"/>
                </a:moveTo>
                <a:lnTo>
                  <a:pt x="-22" y="28733"/>
                </a:lnTo>
                <a:cubicBezTo>
                  <a:pt x="-22" y="28733"/>
                  <a:pt x="25965" y="50214"/>
                  <a:pt x="43222" y="26500"/>
                </a:cubicBezTo>
              </a:path>
            </a:pathLst>
          </a:custGeom>
          <a:solidFill>
            <a:srgbClr val="FFFFFF"/>
          </a:solidFill>
          <a:ln w="5040">
            <a:solidFill>
              <a:srgbClr val="FFFFFF">
                <a:alpha val="54900"/>
              </a:srgbClr>
            </a:solidFill>
            <a:round/>
            <a:headEnd/>
            <a:tailEnd/>
          </a:ln>
        </p:spPr>
      </p:sp>
      <p:sp>
        <p:nvSpPr>
          <p:cNvPr id="13" name="Shape 1064"/>
          <p:cNvSpPr>
            <a:spLocks noChangeArrowheads="1" noGrp="1"/>
          </p:cNvSpPr>
          <p:nvPr userDrawn="1"/>
        </p:nvSpPr>
        <p:spPr bwMode="auto">
          <a:xfrm>
            <a:off x="0" y="2"/>
            <a:ext cx="12191999" cy="6838950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-22" y="28319"/>
                </a:moveTo>
                <a:lnTo>
                  <a:pt x="-22" y="28319"/>
                </a:lnTo>
                <a:cubicBezTo>
                  <a:pt x="-22" y="28319"/>
                  <a:pt x="24873" y="49754"/>
                  <a:pt x="43216" y="24342"/>
                </a:cubicBezTo>
              </a:path>
            </a:pathLst>
          </a:custGeom>
          <a:solidFill>
            <a:srgbClr val="FFFFFF"/>
          </a:solidFill>
          <a:ln w="4410">
            <a:solidFill>
              <a:srgbClr val="FFFFFF">
                <a:alpha val="43529"/>
              </a:srgbClr>
            </a:solidFill>
            <a:round/>
            <a:headEnd/>
            <a:tailEnd/>
          </a:ln>
        </p:spPr>
      </p:sp>
      <p:sp>
        <p:nvSpPr>
          <p:cNvPr id="14" name="Shape 1065"/>
          <p:cNvSpPr>
            <a:spLocks noChangeArrowheads="1" noGrp="1"/>
          </p:cNvSpPr>
          <p:nvPr userDrawn="1"/>
        </p:nvSpPr>
        <p:spPr bwMode="auto">
          <a:xfrm>
            <a:off x="0" y="2"/>
            <a:ext cx="12191999" cy="6838950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-22" y="27904"/>
                </a:moveTo>
                <a:lnTo>
                  <a:pt x="-22" y="27904"/>
                </a:lnTo>
                <a:cubicBezTo>
                  <a:pt x="-22" y="27904"/>
                  <a:pt x="23782" y="49294"/>
                  <a:pt x="43211" y="22185"/>
                </a:cubicBezTo>
              </a:path>
            </a:pathLst>
          </a:custGeom>
          <a:solidFill>
            <a:srgbClr val="FFFFFF"/>
          </a:solidFill>
          <a:ln w="3780">
            <a:solidFill>
              <a:srgbClr val="FFFFFF">
                <a:alpha val="32156"/>
              </a:srgbClr>
            </a:solidFill>
            <a:round/>
            <a:headEnd/>
            <a:tailEnd/>
          </a:ln>
        </p:spPr>
      </p:sp>
      <p:sp>
        <p:nvSpPr>
          <p:cNvPr id="15" name="Shape 1066"/>
          <p:cNvSpPr>
            <a:spLocks noChangeArrowheads="1" noGrp="1"/>
          </p:cNvSpPr>
          <p:nvPr userDrawn="1"/>
        </p:nvSpPr>
        <p:spPr bwMode="auto">
          <a:xfrm>
            <a:off x="0" y="2"/>
            <a:ext cx="12191999" cy="6838950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-22" y="27489"/>
                </a:moveTo>
                <a:lnTo>
                  <a:pt x="-22" y="27489"/>
                </a:lnTo>
                <a:cubicBezTo>
                  <a:pt x="-22" y="27489"/>
                  <a:pt x="22691" y="48834"/>
                  <a:pt x="43205" y="20027"/>
                </a:cubicBezTo>
              </a:path>
            </a:pathLst>
          </a:custGeom>
          <a:solidFill>
            <a:srgbClr val="FFFFFF"/>
          </a:solidFill>
          <a:ln w="3150">
            <a:solidFill>
              <a:srgbClr val="FFFFFF">
                <a:alpha val="21176"/>
              </a:srgbClr>
            </a:solidFill>
            <a:round/>
            <a:headEnd/>
            <a:tailEnd/>
          </a:ln>
        </p:spPr>
      </p:sp>
      <p:sp>
        <p:nvSpPr>
          <p:cNvPr id="16" name="Shape 1067"/>
          <p:cNvSpPr>
            <a:spLocks noChangeArrowheads="1" noGrp="1"/>
          </p:cNvSpPr>
          <p:nvPr userDrawn="1"/>
        </p:nvSpPr>
        <p:spPr bwMode="auto">
          <a:xfrm>
            <a:off x="0" y="2"/>
            <a:ext cx="12191999" cy="6838950"/>
          </a:xfrm>
          <a:custGeom>
            <a:avLst/>
            <a:gdLst/>
            <a:ahLst/>
            <a:cxnLst/>
            <a:rect l="l" t="t" r="r" b="b"/>
            <a:pathLst>
              <a:path w="43200" h="43200" fill="none" stroke="1" extrusionOk="0">
                <a:moveTo>
                  <a:pt x="-22" y="27075"/>
                </a:moveTo>
                <a:lnTo>
                  <a:pt x="-22" y="27075"/>
                </a:lnTo>
                <a:cubicBezTo>
                  <a:pt x="-22" y="27075"/>
                  <a:pt x="21600" y="48374"/>
                  <a:pt x="43200" y="17869"/>
                </a:cubicBezTo>
              </a:path>
            </a:pathLst>
          </a:custGeom>
          <a:solidFill>
            <a:srgbClr val="FFFFFF"/>
          </a:solidFill>
          <a:ln w="2520">
            <a:solidFill>
              <a:srgbClr val="FFFFFF">
                <a:alpha val="9803"/>
              </a:srgbClr>
            </a:solidFill>
            <a:round/>
            <a:headEnd/>
            <a:tailEnd/>
          </a:ln>
        </p:spPr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 bwMode="auto">
          <a:xfrm>
            <a:off x="609599" y="1600201"/>
            <a:ext cx="10972800" cy="4525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/>
              <a:t>Образец текста</a:t>
            </a:r>
            <a:endParaRPr/>
          </a:p>
          <a:p>
            <a:pPr lvl="1">
              <a:defRPr/>
            </a:pPr>
            <a:r>
              <a:rPr/>
              <a:t>Второй уровень</a:t>
            </a:r>
            <a:endParaRPr/>
          </a:p>
          <a:p>
            <a:pPr lvl="2">
              <a:defRPr/>
            </a:pPr>
            <a:r>
              <a:rPr/>
              <a:t>Третий уровень</a:t>
            </a:r>
            <a:endParaRPr/>
          </a:p>
          <a:p>
            <a:pPr lvl="3">
              <a:defRPr/>
            </a:pPr>
            <a:r>
              <a:rPr/>
              <a:t>Четвертый уровень</a:t>
            </a:r>
            <a:endParaRPr/>
          </a:p>
          <a:p>
            <a:pPr lvl="4">
              <a:defRPr/>
            </a:pPr>
            <a:r>
              <a:rPr/>
              <a:t>Пятый уровень</a:t>
            </a:r>
            <a:endParaRPr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 bwMode="auto">
          <a:xfrm>
            <a:off x="609599" y="6356351"/>
            <a:ext cx="28447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D328A2AD-CA6C-4CEE-80DD-5B3591997DB0}" type="datetimeFigureOut">
              <a:rPr/>
              <a:t>22.10.2013</a:t>
            </a:fld>
            <a:endParaRPr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 bwMode="auto">
          <a:xfrm>
            <a:off x="4165599" y="6356351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 bwMode="auto">
          <a:xfrm>
            <a:off x="8737599" y="6356351"/>
            <a:ext cx="28447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F5014F7-E485-415F-A69C-6237A648DEF6}" type="slidenum">
              <a:rPr/>
              <a:t>‹#›</a:t>
            </a:fld>
            <a:endParaRPr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 bwMode="auto">
          <a:xfrm>
            <a:off x="609599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/>
              <a:t>Образец заголовка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lvl1pPr algn="ctr" defTabSz="914400">
        <a:spcBef>
          <a:spcPts val="0"/>
        </a:spcBef>
        <a:buNone/>
        <a:defRPr sz="4400" b="1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>
        <a:spcBef>
          <a:spcPts val="0"/>
        </a:spcBef>
        <a:buFont typeface="Arial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>
        <a:spcBef>
          <a:spcPts val="0"/>
        </a:spcBef>
        <a:buFont typeface="Arial"/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spcBef>
          <a:spcPts val="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spcBef>
          <a:spcPts val="0"/>
        </a:spcBef>
        <a:buFont typeface="Arial"/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spcBef>
          <a:spcPts val="0"/>
        </a:spcBef>
        <a:buFont typeface="Arial"/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599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6.jpg"/><Relationship Id="rId5" Type="http://schemas.openxmlformats.org/officeDocument/2006/relationships/image" Target="../media/image7.jp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4.jpg"/><Relationship Id="rId5" Type="http://schemas.openxmlformats.org/officeDocument/2006/relationships/image" Target="../media/image5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5000" lnSpcReduction="1000"/>
          </a:bodyPr>
          <a:lstStyle/>
          <a:p>
            <a:pPr>
              <a:defRPr/>
            </a:pPr>
            <a:r>
              <a:rPr lang="en-US"/>
              <a:t>SynthEddy</a:t>
            </a:r>
            <a:br>
              <a:rPr lang="en-US"/>
            </a:br>
            <a:r>
              <a:rPr lang="en-US" sz="2600" b="1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System Verification and</a:t>
            </a:r>
            <a:endParaRPr lang="en-US" sz="2600" b="1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>
              <a:defRPr/>
            </a:pPr>
            <a:r>
              <a:rPr lang="en-US" sz="2600" b="1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Validation Plan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lang="en-US" sz="2600" b="0" i="0" u="none" strike="noStrike" cap="none" spc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Arial"/>
                <a:cs typeface="Arial"/>
              </a:rPr>
              <a:t>Simulating Turbulent Flow </a:t>
            </a:r>
            <a:br>
              <a:rPr lang="en-US" sz="2600" b="0" i="0" u="none" strike="noStrike" cap="none" spc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Arial"/>
                <a:cs typeface="Arial"/>
              </a:rPr>
            </a:br>
            <a:r>
              <a:rPr lang="en-US" sz="2600" b="0" i="0" u="none" strike="noStrike" cap="none" spc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Arial"/>
                <a:cs typeface="Arial"/>
              </a:rPr>
              <a:t>with Synthetic Eddy</a:t>
            </a:r>
            <a:endParaRPr lang="en-US" sz="2600" b="0" i="0" u="none" strike="noStrike" cap="none" spc="0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endParaRPr lang="en-US" sz="1200" b="0" i="0" u="none" strike="noStrike" cap="none" spc="0">
              <a:solidFill>
                <a:schemeClr val="tx1">
                  <a:lumMod val="85000"/>
                  <a:lumOff val="1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2800" b="0" i="0" u="none" strike="noStrike" cap="none" spc="0">
                <a:solidFill>
                  <a:schemeClr val="tx1">
                    <a:lumMod val="85000"/>
                    <a:lumOff val="15000"/>
                  </a:schemeClr>
                </a:solidFill>
                <a:latin typeface="Arial"/>
                <a:ea typeface="Arial"/>
                <a:cs typeface="Arial"/>
              </a:rPr>
              <a:t>Phil Du</a:t>
            </a:r>
            <a:endParaRPr lang="en-US" sz="2800"/>
          </a:p>
        </p:txBody>
      </p:sp>
      <p:pic>
        <p:nvPicPr>
          <p:cNvPr id="212291332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3547" y="5608539"/>
            <a:ext cx="1463072" cy="809260"/>
          </a:xfrm>
          <a:prstGeom prst="rect">
            <a:avLst/>
          </a:prstGeom>
        </p:spPr>
      </p:pic>
      <p:sp>
        <p:nvSpPr>
          <p:cNvPr id="243838218" name=""/>
          <p:cNvSpPr txBox="1"/>
          <p:nvPr/>
        </p:nvSpPr>
        <p:spPr bwMode="auto">
          <a:xfrm flipH="0" flipV="0">
            <a:off x="118839" y="6425173"/>
            <a:ext cx="1517779" cy="30515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>
                <a:solidFill>
                  <a:schemeClr val="tx1">
                    <a:lumMod val="75000"/>
                    <a:lumOff val="25000"/>
                  </a:schemeClr>
                </a:solidFill>
              </a:rPr>
              <a:t>Phil Du CAS 741</a:t>
            </a:r>
            <a:endParaRPr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0792648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Test Case: Field – Zero Sum</a:t>
            </a:r>
            <a:endParaRPr/>
          </a:p>
        </p:txBody>
      </p:sp>
      <p:sp>
        <p:nvSpPr>
          <p:cNvPr id="173928021" name="Объект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Control</a:t>
            </a: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: Automatic</a:t>
            </a:r>
            <a:endParaRPr sz="3200"/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Initial State: Empty Field</a:t>
            </a:r>
            <a:endParaRPr sz="3200"/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Input: </a:t>
            </a:r>
            <a:endParaRPr sz="3200"/>
          </a:p>
          <a:p>
            <a:pPr lvl="1"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Profile: Any number of eddies, random orientations</a:t>
            </a:r>
            <a:endParaRPr sz="3200"/>
          </a:p>
          <a:p>
            <a:pPr lvl="1"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Query: Mesh grid of points, any t</a:t>
            </a:r>
            <a:endParaRPr sz="3200"/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Output: </a:t>
            </a: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Velocities at each point</a:t>
            </a:r>
            <a:endParaRPr lang="en-US" sz="3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Vector sum of all output should be </a:t>
            </a:r>
            <mc:AlternateContent xmlns:mc="http://schemas.openxmlformats.org/markup-compatibility/2006" xmlns:m="http://schemas.openxmlformats.org/officeDocument/2006/math">
              <mc:Choice xmlns:a14="http://schemas.microsoft.com/office/drawing/2010/main" Requires="a14">
                <a14:m>
                  <m:oMathPara>
                    <m:oMathParaPr/>
                    <m:oMath>
                      <m:sSub>
                        <m:sSubPr>
                          <m:ctrlPr>
                            <a:rPr b="1" i="0">
                              <a:latin typeface="Cambria Math"/>
                              <a:ea typeface="Cambria Math"/>
                              <a:cs typeface="Cambria Math"/>
                            </a:rPr>
                          </m:ctrlPr>
                        </m:sSubPr>
                        <m:e>
                          <m:r>
                            <m:rPr>
                              <m:sty m:val="b"/>
                            </m:rPr>
                            <a:rPr>
                              <a:latin typeface="Cambria Math"/>
                              <a:ea typeface="Cambria Math"/>
                              <a:cs typeface="Cambria Math"/>
                            </a:rPr>
                            <m:t>u</m:t>
                          </m:r>
                        </m:e>
                        <m:sub>
                          <m:r>
                            <m:rPr>
                              <m:sty m:val="b"/>
                            </m:rPr>
                            <a:rPr>
                              <a:latin typeface="Cambria Math"/>
                              <a:ea typeface="Cambria Math"/>
                              <a:cs typeface="Cambria Math"/>
                            </a:rPr>
                            <m:t>avg</m:t>
                          </m:r>
                        </m:sub>
                      </m:sSub>
                    </m:oMath>
                  </m:oMathPara>
                </a14:m>
              </mc:Choice>
              <mc:Fallback/>
            </mc:AlternateContent>
            <a:endParaRPr sz="3200"/>
          </a:p>
          <a:p>
            <a:pPr marL="0" indent="0">
              <a:buFont typeface="Arial"/>
              <a:buNone/>
              <a:defRPr/>
            </a:pPr>
            <a:endParaRPr/>
          </a:p>
          <a:p>
            <a:pPr marL="0" indent="0">
              <a:buFont typeface="Arial"/>
              <a:buNone/>
              <a:defRPr/>
            </a:pPr>
            <a:endParaRPr/>
          </a:p>
        </p:txBody>
      </p:sp>
      <p:pic>
        <p:nvPicPr>
          <p:cNvPr id="214089848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3547" y="5608539"/>
            <a:ext cx="1463070" cy="809258"/>
          </a:xfrm>
          <a:prstGeom prst="rect">
            <a:avLst/>
          </a:prstGeom>
        </p:spPr>
      </p:pic>
      <p:sp>
        <p:nvSpPr>
          <p:cNvPr id="376669508" name=""/>
          <p:cNvSpPr txBox="1"/>
          <p:nvPr/>
        </p:nvSpPr>
        <p:spPr bwMode="auto">
          <a:xfrm flipH="0" flipV="0">
            <a:off x="118837" y="6425172"/>
            <a:ext cx="1517778" cy="305158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>
                <a:solidFill>
                  <a:schemeClr val="tx1">
                    <a:lumMod val="75000"/>
                    <a:lumOff val="25000"/>
                  </a:schemeClr>
                </a:solidFill>
              </a:rPr>
              <a:t>Phil Du CAS 741</a:t>
            </a:r>
            <a:endParaRPr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21417941" name=""/>
          <p:cNvSpPr/>
          <p:nvPr/>
        </p:nvSpPr>
        <p:spPr bwMode="auto">
          <a:xfrm flipH="0" flipV="0">
            <a:off x="7869656" y="3654361"/>
            <a:ext cx="3803773" cy="2090677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883696102" name=""/>
          <p:cNvPicPr>
            <a:picLocks noChangeAspect="1"/>
          </p:cNvPicPr>
          <p:nvPr/>
        </p:nvPicPr>
        <p:blipFill>
          <a:blip r:embed="rId4"/>
          <a:srcRect l="8475" t="9935" r="8088" b="0"/>
          <a:stretch/>
        </p:blipFill>
        <p:spPr bwMode="auto">
          <a:xfrm flipH="0" flipV="0">
            <a:off x="7850979" y="3641911"/>
            <a:ext cx="3872253" cy="21042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7025938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Test Case: Field – Velocity std vs t</a:t>
            </a:r>
            <a:endParaRPr/>
          </a:p>
        </p:txBody>
      </p:sp>
      <p:sp>
        <p:nvSpPr>
          <p:cNvPr id="1790317416" name="Объект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Control</a:t>
            </a: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: Automatic</a:t>
            </a:r>
            <a:endParaRPr sz="3200"/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Initial State: Empty Field</a:t>
            </a:r>
            <a:endParaRPr sz="3200"/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Input: </a:t>
            </a:r>
            <a:endParaRPr sz="3200"/>
          </a:p>
          <a:p>
            <a:pPr lvl="1"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Profile: Any number of eddies, random orientations</a:t>
            </a:r>
            <a:endParaRPr sz="3200"/>
          </a:p>
          <a:p>
            <a:pPr lvl="1"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Query: Mesh grid of points, increasing t</a:t>
            </a:r>
            <a:endParaRPr sz="3200"/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Output: </a:t>
            </a: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Velocities at each point</a:t>
            </a:r>
            <a:endParaRPr lang="en-US" sz="3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Velocity std should stay the same (some tolerance)</a:t>
            </a:r>
            <a:endParaRPr sz="3200"/>
          </a:p>
          <a:p>
            <a:pPr marL="0" indent="0">
              <a:buFont typeface="Arial"/>
              <a:buNone/>
              <a:defRPr/>
            </a:pPr>
            <a:endParaRPr/>
          </a:p>
          <a:p>
            <a:pPr marL="0" indent="0">
              <a:buFont typeface="Arial"/>
              <a:buNone/>
              <a:defRPr/>
            </a:pPr>
            <a:endParaRPr/>
          </a:p>
        </p:txBody>
      </p:sp>
      <p:pic>
        <p:nvPicPr>
          <p:cNvPr id="202971020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3547" y="5608539"/>
            <a:ext cx="1463070" cy="809258"/>
          </a:xfrm>
          <a:prstGeom prst="rect">
            <a:avLst/>
          </a:prstGeom>
        </p:spPr>
      </p:pic>
      <p:sp>
        <p:nvSpPr>
          <p:cNvPr id="1829237843" name=""/>
          <p:cNvSpPr txBox="1"/>
          <p:nvPr/>
        </p:nvSpPr>
        <p:spPr bwMode="auto">
          <a:xfrm flipH="0" flipV="0">
            <a:off x="118837" y="6425172"/>
            <a:ext cx="1517778" cy="305158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>
                <a:solidFill>
                  <a:schemeClr val="tx1">
                    <a:lumMod val="75000"/>
                    <a:lumOff val="25000"/>
                  </a:schemeClr>
                </a:solidFill>
              </a:rPr>
              <a:t>Phil Du CAS 741</a:t>
            </a:r>
            <a:endParaRPr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39936637" name=""/>
          <p:cNvSpPr/>
          <p:nvPr/>
        </p:nvSpPr>
        <p:spPr bwMode="auto">
          <a:xfrm flipH="0" flipV="0">
            <a:off x="7299262" y="1202423"/>
            <a:ext cx="3602205" cy="1960242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699061413" name=""/>
          <p:cNvPicPr>
            <a:picLocks noChangeAspect="1"/>
          </p:cNvPicPr>
          <p:nvPr/>
        </p:nvPicPr>
        <p:blipFill>
          <a:blip r:embed="rId4"/>
          <a:srcRect l="8475" t="9935" r="8087" b="0"/>
          <a:stretch/>
        </p:blipFill>
        <p:spPr bwMode="auto">
          <a:xfrm flipH="0" flipV="0">
            <a:off x="7299262" y="1202423"/>
            <a:ext cx="3630669" cy="19729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78586536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Test Case: Field – Velocity std vs α</a:t>
            </a:r>
            <a:endParaRPr/>
          </a:p>
        </p:txBody>
      </p:sp>
      <p:sp>
        <p:nvSpPr>
          <p:cNvPr id="224097031" name="Объект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Control</a:t>
            </a: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: Automatic</a:t>
            </a:r>
            <a:endParaRPr sz="3200"/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Initial State: Empty Field</a:t>
            </a:r>
            <a:endParaRPr sz="3200"/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Input: </a:t>
            </a:r>
            <a:endParaRPr sz="3200"/>
          </a:p>
          <a:p>
            <a:pPr lvl="1"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Profile: Any number of eddies, random orientations</a:t>
            </a:r>
            <a:endParaRPr sz="3200"/>
          </a:p>
          <a:p>
            <a:pPr lvl="1"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Query: Mesh grid of points, increasing </a:t>
            </a:r>
            <a:r>
              <a:rPr lang="en-US" sz="32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α: eddy intensity</a:t>
            </a:r>
            <a:endParaRPr sz="3200"/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Output: </a:t>
            </a: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Velocities at each point</a:t>
            </a:r>
            <a:endParaRPr lang="en-US" sz="3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Velocity std should increase with </a:t>
            </a:r>
            <a:r>
              <a:rPr lang="en-US" sz="28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α</a:t>
            </a: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(trend TBD)</a:t>
            </a:r>
            <a:endParaRPr sz="3200"/>
          </a:p>
          <a:p>
            <a:pPr marL="0" indent="0">
              <a:buFont typeface="Arial"/>
              <a:buNone/>
              <a:defRPr/>
            </a:pPr>
            <a:endParaRPr/>
          </a:p>
          <a:p>
            <a:pPr marL="0" indent="0">
              <a:buFont typeface="Arial"/>
              <a:buNone/>
              <a:defRPr/>
            </a:pPr>
            <a:endParaRPr/>
          </a:p>
        </p:txBody>
      </p:sp>
      <p:pic>
        <p:nvPicPr>
          <p:cNvPr id="166627131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3547" y="5608539"/>
            <a:ext cx="1463070" cy="809258"/>
          </a:xfrm>
          <a:prstGeom prst="rect">
            <a:avLst/>
          </a:prstGeom>
        </p:spPr>
      </p:pic>
      <p:sp>
        <p:nvSpPr>
          <p:cNvPr id="854624739" name=""/>
          <p:cNvSpPr txBox="1"/>
          <p:nvPr/>
        </p:nvSpPr>
        <p:spPr bwMode="auto">
          <a:xfrm flipH="0" flipV="0">
            <a:off x="118837" y="6425172"/>
            <a:ext cx="1517778" cy="305158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>
                <a:solidFill>
                  <a:schemeClr val="tx1">
                    <a:lumMod val="75000"/>
                    <a:lumOff val="25000"/>
                  </a:schemeClr>
                </a:solidFill>
              </a:rPr>
              <a:t>Phil Du CAS 741</a:t>
            </a:r>
            <a:endParaRPr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37353181" name=""/>
          <p:cNvSpPr/>
          <p:nvPr/>
        </p:nvSpPr>
        <p:spPr bwMode="auto">
          <a:xfrm flipH="0" flipV="0">
            <a:off x="7299262" y="1202424"/>
            <a:ext cx="3602206" cy="1960242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609382202" name=""/>
          <p:cNvPicPr>
            <a:picLocks noChangeAspect="1"/>
          </p:cNvPicPr>
          <p:nvPr/>
        </p:nvPicPr>
        <p:blipFill>
          <a:blip r:embed="rId4"/>
          <a:srcRect l="8475" t="9935" r="8087" b="0"/>
          <a:stretch/>
        </p:blipFill>
        <p:spPr bwMode="auto">
          <a:xfrm flipH="0" flipV="0">
            <a:off x="7299262" y="1202424"/>
            <a:ext cx="3630669" cy="19729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52713916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Test Case: Divergence-Free</a:t>
            </a:r>
            <a:endParaRPr/>
          </a:p>
        </p:txBody>
      </p:sp>
      <p:sp>
        <p:nvSpPr>
          <p:cNvPr id="1705963540" name="Объект 2"/>
          <p:cNvSpPr>
            <a:spLocks noGrp="1"/>
          </p:cNvSpPr>
          <p:nvPr>
            <p:ph idx="1"/>
          </p:nvPr>
        </p:nvSpPr>
        <p:spPr bwMode="auto">
          <a:xfrm flipH="0" flipV="0">
            <a:off x="609598" y="1600200"/>
            <a:ext cx="6432067" cy="4525961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Control</a:t>
            </a: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: Automatic</a:t>
            </a:r>
            <a:endParaRPr sz="3200"/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Initial State: Empty Field</a:t>
            </a:r>
            <a:endParaRPr sz="3200"/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Input: </a:t>
            </a:r>
            <a:endParaRPr sz="3200"/>
          </a:p>
          <a:p>
            <a:pPr lvl="1"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Profile: Any</a:t>
            </a:r>
            <a:endParaRPr sz="3200"/>
          </a:p>
          <a:p>
            <a:pPr lvl="1"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Query: </a:t>
            </a: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Mesh grid of points</a:t>
            </a:r>
            <a:endParaRPr lang="en-US" sz="3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lvl="0"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Output: </a:t>
            </a: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Velocities at each point</a:t>
            </a:r>
            <a:endParaRPr lang="en-US" sz="3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Div(field)</a:t>
            </a: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&lt; some tolerance</a:t>
            </a:r>
            <a:endParaRPr lang="en-US" sz="3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0" indent="0">
              <a:buFont typeface="Arial"/>
              <a:buNone/>
              <a:defRPr/>
            </a:pPr>
            <a:endParaRPr/>
          </a:p>
          <a:p>
            <a:pPr marL="0" indent="0">
              <a:buFont typeface="Arial"/>
              <a:buNone/>
              <a:defRPr/>
            </a:pPr>
            <a:endParaRPr/>
          </a:p>
        </p:txBody>
      </p:sp>
      <p:pic>
        <p:nvPicPr>
          <p:cNvPr id="120210112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3547" y="5608539"/>
            <a:ext cx="1463070" cy="809258"/>
          </a:xfrm>
          <a:prstGeom prst="rect">
            <a:avLst/>
          </a:prstGeom>
        </p:spPr>
      </p:pic>
      <p:sp>
        <p:nvSpPr>
          <p:cNvPr id="1977477584" name=""/>
          <p:cNvSpPr txBox="1"/>
          <p:nvPr/>
        </p:nvSpPr>
        <p:spPr bwMode="auto">
          <a:xfrm flipH="0" flipV="0">
            <a:off x="118837" y="6425172"/>
            <a:ext cx="1517778" cy="305158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>
                <a:solidFill>
                  <a:schemeClr val="tx1">
                    <a:lumMod val="75000"/>
                    <a:lumOff val="25000"/>
                  </a:schemeClr>
                </a:solidFill>
              </a:rPr>
              <a:t>Phil Du CAS 741</a:t>
            </a:r>
            <a:endParaRPr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89491383" name=""/>
          <p:cNvPicPr>
            <a:picLocks noChangeAspect="1"/>
          </p:cNvPicPr>
          <p:nvPr/>
        </p:nvPicPr>
        <p:blipFill>
          <a:blip r:embed="rId4"/>
          <a:srcRect l="0" t="50173" r="0" b="0"/>
          <a:stretch/>
        </p:blipFill>
        <p:spPr bwMode="auto">
          <a:xfrm flipH="0" flipV="0">
            <a:off x="7190440" y="1196818"/>
            <a:ext cx="3717254" cy="2572980"/>
          </a:xfrm>
          <a:prstGeom prst="rect">
            <a:avLst/>
          </a:prstGeom>
        </p:spPr>
      </p:pic>
      <p:pic>
        <p:nvPicPr>
          <p:cNvPr id="1126597593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7190440" y="3872254"/>
            <a:ext cx="3717254" cy="2576674"/>
          </a:xfrm>
          <a:prstGeom prst="rect">
            <a:avLst/>
          </a:prstGeom>
        </p:spPr>
      </p:pic>
      <p:sp>
        <p:nvSpPr>
          <p:cNvPr id="1748782796" name=""/>
          <p:cNvSpPr txBox="1"/>
          <p:nvPr/>
        </p:nvSpPr>
        <p:spPr bwMode="auto">
          <a:xfrm flipH="0" flipV="0">
            <a:off x="6214280" y="6577751"/>
            <a:ext cx="5930634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r>
              <a:rPr sz="1200"/>
              <a:t>Credit: https://openstax.org/books/calculus-volume-3/pages/6-5-divergence-and-curl</a:t>
            </a:r>
            <a:endParaRPr sz="12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35946487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Test Case: </a:t>
            </a:r>
            <a:r>
              <a:rPr lang="en-US" sz="4400" b="1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NFR – Maintainability</a:t>
            </a:r>
            <a:endParaRPr/>
          </a:p>
        </p:txBody>
      </p:sp>
      <p:sp>
        <p:nvSpPr>
          <p:cNvPr id="774307498" name="Объект 2"/>
          <p:cNvSpPr>
            <a:spLocks noGrp="1"/>
          </p:cNvSpPr>
          <p:nvPr>
            <p:ph idx="1"/>
          </p:nvPr>
        </p:nvSpPr>
        <p:spPr bwMode="auto">
          <a:xfrm flipH="0" flipV="0">
            <a:off x="609598" y="1600200"/>
            <a:ext cx="10901969" cy="4525961"/>
          </a:xfrm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Type: Static + Dynamic</a:t>
            </a:r>
            <a:endParaRPr lang="en-US" sz="3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How test will be performed:</a:t>
            </a:r>
            <a:endParaRPr lang="en-US" sz="32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Provide an alternative shape function (mathematical)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Ask the reviewer to modify the code to implement it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2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With no help other than documentation that comes with the software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Survey how easy it is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Check if the code still passes all the automatic tests.</a:t>
            </a:r>
            <a:endParaRPr lang="en-US" sz="3200"/>
          </a:p>
        </p:txBody>
      </p:sp>
      <p:pic>
        <p:nvPicPr>
          <p:cNvPr id="18134948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3547" y="5608539"/>
            <a:ext cx="1463070" cy="809258"/>
          </a:xfrm>
          <a:prstGeom prst="rect">
            <a:avLst/>
          </a:prstGeom>
        </p:spPr>
      </p:pic>
      <p:sp>
        <p:nvSpPr>
          <p:cNvPr id="1288282671" name=""/>
          <p:cNvSpPr txBox="1"/>
          <p:nvPr/>
        </p:nvSpPr>
        <p:spPr bwMode="auto">
          <a:xfrm flipH="0" flipV="0">
            <a:off x="118837" y="6425172"/>
            <a:ext cx="1517778" cy="305158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>
                <a:solidFill>
                  <a:schemeClr val="tx1">
                    <a:lumMod val="75000"/>
                    <a:lumOff val="25000"/>
                  </a:schemeClr>
                </a:solidFill>
              </a:rPr>
              <a:t>Phil Du CAS 741</a:t>
            </a:r>
            <a:endParaRPr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41939943" name=""/>
          <p:cNvSpPr txBox="1"/>
          <p:nvPr/>
        </p:nvSpPr>
        <p:spPr bwMode="auto">
          <a:xfrm flipH="0" flipV="0">
            <a:off x="6214280" y="6577751"/>
            <a:ext cx="5930634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l">
              <a:defRPr/>
            </a:pPr>
            <a:r>
              <a:rPr sz="1200"/>
              <a:t>Credit: https://openstax.org/books/calculus-volume-3/pages/6-5-divergence-and-curl</a:t>
            </a:r>
            <a:endParaRPr sz="120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1916832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 sz="4400" b="1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Automated Tools</a:t>
            </a:r>
            <a:endParaRPr/>
          </a:p>
        </p:txBody>
      </p:sp>
      <p:sp>
        <p:nvSpPr>
          <p:cNvPr id="1612634694" name="Объект 2"/>
          <p:cNvSpPr>
            <a:spLocks noGrp="1"/>
          </p:cNvSpPr>
          <p:nvPr>
            <p:ph idx="1"/>
          </p:nvPr>
        </p:nvSpPr>
        <p:spPr bwMode="auto">
          <a:xfrm flipH="0" flipV="0">
            <a:off x="447737" y="1600201"/>
            <a:ext cx="6612605" cy="4525962"/>
          </a:xfrm>
        </p:spPr>
        <p:txBody>
          <a:bodyPr/>
          <a:lstStyle/>
          <a:p>
            <a:pPr>
              <a:defRPr/>
            </a:pPr>
            <a:r>
              <a:rPr/>
              <a:t>Profiling Tool: likely no need</a:t>
            </a:r>
            <a:endParaRPr/>
          </a:p>
          <a:p>
            <a:pPr>
              <a:defRPr/>
            </a:pPr>
            <a:r>
              <a:rPr/>
              <a:t>Continuous Integration</a:t>
            </a:r>
            <a:endParaRPr/>
          </a:p>
          <a:p>
            <a:pPr lvl="1">
              <a:defRPr/>
            </a:pPr>
            <a:r>
              <a:rPr/>
              <a:t>Test scripts</a:t>
            </a:r>
            <a:endParaRPr/>
          </a:p>
          <a:p>
            <a:pPr lvl="1">
              <a:defRPr/>
            </a:pPr>
            <a:r>
              <a:rPr/>
              <a:t>GitHub Actions</a:t>
            </a:r>
            <a:endParaRPr/>
          </a:p>
          <a:p>
            <a:pPr lvl="0">
              <a:defRPr/>
            </a:pPr>
            <a:r>
              <a:rPr/>
              <a:t>Linter: VS Code Extension</a:t>
            </a:r>
            <a:endParaRPr/>
          </a:p>
          <a:p>
            <a:pPr lvl="0">
              <a:defRPr/>
            </a:pPr>
            <a:r>
              <a:rPr/>
              <a:t>Code Coverage: </a:t>
            </a: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Coverage.py</a:t>
            </a:r>
            <a:endParaRPr/>
          </a:p>
        </p:txBody>
      </p:sp>
      <p:pic>
        <p:nvPicPr>
          <p:cNvPr id="12423831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3547" y="5608539"/>
            <a:ext cx="1463071" cy="809259"/>
          </a:xfrm>
          <a:prstGeom prst="rect">
            <a:avLst/>
          </a:prstGeom>
        </p:spPr>
      </p:pic>
      <p:sp>
        <p:nvSpPr>
          <p:cNvPr id="1700592952" name=""/>
          <p:cNvSpPr txBox="1"/>
          <p:nvPr/>
        </p:nvSpPr>
        <p:spPr bwMode="auto">
          <a:xfrm flipH="0" flipV="0">
            <a:off x="118838" y="6425172"/>
            <a:ext cx="1517779" cy="30515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>
                <a:solidFill>
                  <a:schemeClr val="tx1">
                    <a:lumMod val="75000"/>
                    <a:lumOff val="25000"/>
                  </a:schemeClr>
                </a:solidFill>
              </a:rPr>
              <a:t>Phil Du CAS 741</a:t>
            </a:r>
            <a:endParaRPr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82564472" name=""/>
          <p:cNvPicPr>
            <a:picLocks noChangeAspect="1"/>
          </p:cNvPicPr>
          <p:nvPr/>
        </p:nvPicPr>
        <p:blipFill>
          <a:blip r:embed="rId4"/>
          <a:srcRect l="17090" t="0" r="19556" b="0"/>
          <a:stretch/>
        </p:blipFill>
        <p:spPr bwMode="auto">
          <a:xfrm flipH="0" flipV="0">
            <a:off x="7421421" y="1600200"/>
            <a:ext cx="3406906" cy="27513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15936188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Really, I’m here for suggestions...</a:t>
            </a:r>
            <a:endParaRPr/>
          </a:p>
        </p:txBody>
      </p:sp>
      <p:sp>
        <p:nvSpPr>
          <p:cNvPr id="660360211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>
                <a:solidFill>
                  <a:schemeClr val="tx1"/>
                </a:solidFill>
              </a:rPr>
              <a:t>Anything goes, thanks!</a:t>
            </a:r>
            <a:endParaRPr>
              <a:solidFill>
                <a:schemeClr val="tx1"/>
              </a:solidFill>
            </a:endParaRPr>
          </a:p>
        </p:txBody>
      </p:sp>
      <p:pic>
        <p:nvPicPr>
          <p:cNvPr id="122234376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3547" y="5608539"/>
            <a:ext cx="1463071" cy="809259"/>
          </a:xfrm>
          <a:prstGeom prst="rect">
            <a:avLst/>
          </a:prstGeom>
        </p:spPr>
      </p:pic>
      <p:sp>
        <p:nvSpPr>
          <p:cNvPr id="889190300" name=""/>
          <p:cNvSpPr txBox="1"/>
          <p:nvPr/>
        </p:nvSpPr>
        <p:spPr bwMode="auto">
          <a:xfrm flipH="0" flipV="0">
            <a:off x="118838" y="6425172"/>
            <a:ext cx="1517779" cy="30515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>
                <a:solidFill>
                  <a:schemeClr val="tx1">
                    <a:lumMod val="75000"/>
                    <a:lumOff val="25000"/>
                  </a:schemeClr>
                </a:solidFill>
              </a:rPr>
              <a:t>Phil Du CAS 741</a:t>
            </a:r>
            <a:endParaRPr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3299144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What is CFD</a:t>
            </a:r>
            <a:endParaRPr/>
          </a:p>
        </p:txBody>
      </p:sp>
      <p:sp>
        <p:nvSpPr>
          <p:cNvPr id="469971708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Using computer to simulate fluid (air, water, etc) flow and its interactions with other objects.</a:t>
            </a:r>
            <a:endParaRPr/>
          </a:p>
        </p:txBody>
      </p:sp>
      <p:pic>
        <p:nvPicPr>
          <p:cNvPr id="90351041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6588948" y="2914697"/>
            <a:ext cx="5105509" cy="2467662"/>
          </a:xfrm>
          <a:prstGeom prst="rect">
            <a:avLst/>
          </a:prstGeom>
        </p:spPr>
      </p:pic>
      <p:pic>
        <p:nvPicPr>
          <p:cNvPr id="1330060971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173547" y="5608539"/>
            <a:ext cx="1463071" cy="809260"/>
          </a:xfrm>
          <a:prstGeom prst="rect">
            <a:avLst/>
          </a:prstGeom>
        </p:spPr>
      </p:pic>
      <p:sp>
        <p:nvSpPr>
          <p:cNvPr id="826057895" name=""/>
          <p:cNvSpPr txBox="1"/>
          <p:nvPr/>
        </p:nvSpPr>
        <p:spPr bwMode="auto">
          <a:xfrm flipH="0" flipV="0">
            <a:off x="118838" y="6425172"/>
            <a:ext cx="1517779" cy="30515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>
                <a:solidFill>
                  <a:schemeClr val="tx1">
                    <a:lumMod val="75000"/>
                    <a:lumOff val="25000"/>
                  </a:schemeClr>
                </a:solidFill>
              </a:rPr>
              <a:t>Phil Du CAS 741</a:t>
            </a:r>
            <a:endParaRPr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58706161" name=""/>
          <p:cNvSpPr txBox="1"/>
          <p:nvPr/>
        </p:nvSpPr>
        <p:spPr bwMode="auto">
          <a:xfrm flipH="0" flipV="0">
            <a:off x="10038731" y="5455958"/>
            <a:ext cx="1655726" cy="30515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>
                <a:solidFill>
                  <a:schemeClr val="tx1"/>
                </a:solidFill>
              </a:rPr>
              <a:t>Credit: SolidWorks</a:t>
            </a:r>
            <a:endParaRPr sz="1400">
              <a:solidFill>
                <a:schemeClr val="tx1"/>
              </a:solidFill>
            </a:endParaRPr>
          </a:p>
        </p:txBody>
      </p:sp>
      <p:pic>
        <p:nvPicPr>
          <p:cNvPr id="701370447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2066862" y="2914697"/>
            <a:ext cx="4391417" cy="2467662"/>
          </a:xfrm>
          <a:prstGeom prst="rect">
            <a:avLst/>
          </a:prstGeom>
        </p:spPr>
      </p:pic>
      <p:sp>
        <p:nvSpPr>
          <p:cNvPr id="495371009" name=""/>
          <p:cNvSpPr txBox="1"/>
          <p:nvPr/>
        </p:nvSpPr>
        <p:spPr bwMode="auto">
          <a:xfrm flipH="0" flipV="0">
            <a:off x="3754977" y="5433689"/>
            <a:ext cx="2704382" cy="30515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US" sz="1400" b="0" i="0" u="none" strike="noStrike" cap="none" spc="0">
                <a:solidFill>
                  <a:srgbClr val="000000"/>
                </a:solidFill>
                <a:latin typeface="Arial"/>
                <a:ea typeface="Arial"/>
                <a:cs typeface="Arial"/>
              </a:rPr>
              <a:t>Credit: ASCENDTECH GROUP</a:t>
            </a:r>
            <a:endParaRPr sz="1400" b="0"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40300443" name=""/>
          <p:cNvSpPr/>
          <p:nvPr/>
        </p:nvSpPr>
        <p:spPr bwMode="auto">
          <a:xfrm flipH="0" flipV="0">
            <a:off x="6132745" y="1848970"/>
            <a:ext cx="5248087" cy="2876176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0603761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Approximate Turbulent Flow</a:t>
            </a:r>
            <a:endParaRPr/>
          </a:p>
        </p:txBody>
      </p:sp>
      <p:pic>
        <p:nvPicPr>
          <p:cNvPr id="198553449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3547" y="5608539"/>
            <a:ext cx="1463071" cy="809259"/>
          </a:xfrm>
          <a:prstGeom prst="rect">
            <a:avLst/>
          </a:prstGeom>
        </p:spPr>
      </p:pic>
      <p:sp>
        <p:nvSpPr>
          <p:cNvPr id="814990444" name=""/>
          <p:cNvSpPr txBox="1"/>
          <p:nvPr/>
        </p:nvSpPr>
        <p:spPr bwMode="auto">
          <a:xfrm flipH="0" flipV="0">
            <a:off x="118838" y="6425172"/>
            <a:ext cx="1517779" cy="30515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>
                <a:solidFill>
                  <a:schemeClr val="tx1">
                    <a:lumMod val="75000"/>
                    <a:lumOff val="25000"/>
                  </a:schemeClr>
                </a:solidFill>
              </a:rPr>
              <a:t>Phil Du CAS 741</a:t>
            </a:r>
            <a:endParaRPr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146838252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772597" y="1346044"/>
            <a:ext cx="4725436" cy="3544077"/>
          </a:xfrm>
          <a:prstGeom prst="rect">
            <a:avLst/>
          </a:prstGeom>
        </p:spPr>
      </p:pic>
      <p:sp>
        <p:nvSpPr>
          <p:cNvPr id="1028690318" name=""/>
          <p:cNvSpPr txBox="1"/>
          <p:nvPr/>
        </p:nvSpPr>
        <p:spPr bwMode="auto">
          <a:xfrm flipH="0" flipV="0">
            <a:off x="1254411" y="4890122"/>
            <a:ext cx="4243623" cy="274679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200">
                <a:solidFill>
                  <a:schemeClr val="tx1"/>
                </a:solidFill>
              </a:rPr>
              <a:t>Credit: </a:t>
            </a:r>
            <a:r>
              <a:rPr lang="en-US" sz="1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https://commons.wikimedia.org/wiki/User:Tangopaso</a:t>
            </a:r>
            <a:endParaRPr sz="1200">
              <a:solidFill>
                <a:schemeClr val="tx1"/>
              </a:solidFill>
            </a:endParaRPr>
          </a:p>
        </p:txBody>
      </p:sp>
      <p:pic>
        <p:nvPicPr>
          <p:cNvPr id="745918645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flipH="0" flipV="0">
            <a:off x="5558863" y="1511020"/>
            <a:ext cx="6384716" cy="32141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04510960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Main Challenge</a:t>
            </a:r>
            <a:endParaRPr/>
          </a:p>
        </p:txBody>
      </p:sp>
      <p:sp>
        <p:nvSpPr>
          <p:cNvPr id="42962219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(Almost) no pseudo-oracle.</a:t>
            </a:r>
            <a:endParaRPr/>
          </a:p>
          <a:p>
            <a:pPr lvl="1">
              <a:defRPr/>
            </a:pPr>
            <a:r>
              <a:rPr/>
              <a:t>Domain expert’s MATLAB code</a:t>
            </a:r>
            <a:endParaRPr/>
          </a:p>
          <a:p>
            <a:pPr lvl="1">
              <a:defRPr/>
            </a:pPr>
            <a:r>
              <a:rPr/>
              <a:t>Likely more useful in proof of concept stage</a:t>
            </a:r>
            <a:endParaRPr/>
          </a:p>
          <a:p>
            <a:pPr lvl="0">
              <a:defRPr/>
            </a:pPr>
            <a:r>
              <a:rPr/>
              <a:t>Only theories on how a correct output should be like.</a:t>
            </a:r>
            <a:endParaRPr/>
          </a:p>
        </p:txBody>
      </p:sp>
      <p:pic>
        <p:nvPicPr>
          <p:cNvPr id="1818050228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3547" y="5608539"/>
            <a:ext cx="1463071" cy="809259"/>
          </a:xfrm>
          <a:prstGeom prst="rect">
            <a:avLst/>
          </a:prstGeom>
        </p:spPr>
      </p:pic>
      <p:sp>
        <p:nvSpPr>
          <p:cNvPr id="1907401134" name=""/>
          <p:cNvSpPr txBox="1"/>
          <p:nvPr/>
        </p:nvSpPr>
        <p:spPr bwMode="auto">
          <a:xfrm flipH="0" flipV="0">
            <a:off x="118838" y="6425172"/>
            <a:ext cx="1517779" cy="30515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>
                <a:solidFill>
                  <a:schemeClr val="tx1">
                    <a:lumMod val="75000"/>
                    <a:lumOff val="25000"/>
                  </a:schemeClr>
                </a:solidFill>
              </a:rPr>
              <a:t>Phil Du CAS 741</a:t>
            </a:r>
            <a:endParaRPr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41695697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SRS Verification Plan - </a:t>
            </a:r>
            <a:r>
              <a:rPr lang="en-US" sz="4400" b="1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Functional </a:t>
            </a:r>
            <a:endParaRPr/>
          </a:p>
        </p:txBody>
      </p:sp>
      <p:sp>
        <p:nvSpPr>
          <p:cNvPr id="793521196" name="Объект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Automated Testing: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R1: Verify that the queried point is within the flow field.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R2: Generate a velocity field given any valid eddy profiles input.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R3: (Future) Provide a realistic eddy profile before generation.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R4: Flow field is divergence-free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0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Manual Testing: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R5: Allow CFD to interface with this software to obtain IC and BC.</a:t>
            </a:r>
            <a:endParaRPr lang="en-US" sz="2800" b="0" i="0" u="none" strike="noStrike" cap="none" spc="0">
              <a:solidFill>
                <a:schemeClr val="tx1"/>
              </a:solidFill>
              <a:latin typeface="Arial"/>
              <a:cs typeface="Arial"/>
            </a:endParaRPr>
          </a:p>
        </p:txBody>
      </p:sp>
      <p:pic>
        <p:nvPicPr>
          <p:cNvPr id="1628599627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3547" y="5608539"/>
            <a:ext cx="1463071" cy="809259"/>
          </a:xfrm>
          <a:prstGeom prst="rect">
            <a:avLst/>
          </a:prstGeom>
        </p:spPr>
      </p:pic>
      <p:sp>
        <p:nvSpPr>
          <p:cNvPr id="1839005624" name=""/>
          <p:cNvSpPr txBox="1"/>
          <p:nvPr/>
        </p:nvSpPr>
        <p:spPr bwMode="auto">
          <a:xfrm flipH="0" flipV="0">
            <a:off x="118838" y="6425172"/>
            <a:ext cx="1517779" cy="30515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>
                <a:solidFill>
                  <a:schemeClr val="tx1">
                    <a:lumMod val="75000"/>
                    <a:lumOff val="25000"/>
                  </a:schemeClr>
                </a:solidFill>
              </a:rPr>
              <a:t>Phil Du CAS 741</a:t>
            </a:r>
            <a:endParaRPr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28455943" name="Заголовок 1"/>
          <p:cNvSpPr>
            <a:spLocks noGrp="1"/>
          </p:cNvSpPr>
          <p:nvPr>
            <p:ph type="title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>
              <a:defRPr/>
            </a:pPr>
            <a:r>
              <a:rPr lang="en-US" sz="4400" b="1" i="0" u="none" strike="noStrike" cap="none" spc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SRS Verification Plan – Nonf</a:t>
            </a:r>
            <a:r>
              <a:rPr lang="en-US" sz="4400" b="1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unctional </a:t>
            </a:r>
            <a:endParaRPr sz="4400"/>
          </a:p>
        </p:txBody>
      </p:sp>
      <p:sp>
        <p:nvSpPr>
          <p:cNvPr id="1841665703" name="Объект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Manual Testing</a:t>
            </a:r>
            <a:endParaRPr lang="en-US" sz="14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NFR1: Accuracy: Suitable as CFD IC/BC</a:t>
            </a:r>
            <a:endParaRPr sz="24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2">
              <a:defRPr/>
            </a:pPr>
            <a:r>
              <a:rPr lang="en-US" sz="20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Need to actually run CFD (Suggestions?) </a:t>
            </a:r>
            <a:endParaRPr sz="20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NFR2: Usability: Easy to setup CFD integration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NFR3: Maintainability: Modular and well-documented and modifiable. </a:t>
            </a:r>
            <a:endParaRPr lang="en-US" sz="24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4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NFR4: Portability: Run on any x86-64 based Windows or Linux computer.</a:t>
            </a:r>
            <a:endParaRPr sz="2400"/>
          </a:p>
        </p:txBody>
      </p:sp>
      <p:pic>
        <p:nvPicPr>
          <p:cNvPr id="176376936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3547" y="5608539"/>
            <a:ext cx="1463071" cy="809259"/>
          </a:xfrm>
          <a:prstGeom prst="rect">
            <a:avLst/>
          </a:prstGeom>
        </p:spPr>
      </p:pic>
      <p:sp>
        <p:nvSpPr>
          <p:cNvPr id="542458717" name=""/>
          <p:cNvSpPr txBox="1"/>
          <p:nvPr/>
        </p:nvSpPr>
        <p:spPr bwMode="auto">
          <a:xfrm flipH="0" flipV="0">
            <a:off x="118838" y="6425172"/>
            <a:ext cx="1517778" cy="30515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>
                <a:solidFill>
                  <a:schemeClr val="tx1">
                    <a:lumMod val="75000"/>
                    <a:lumOff val="25000"/>
                  </a:schemeClr>
                </a:solidFill>
              </a:rPr>
              <a:t>Phil Du CAS 741</a:t>
            </a:r>
            <a:endParaRPr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4051525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Test Case: Query Outside Flow Region</a:t>
            </a:r>
            <a:endParaRPr/>
          </a:p>
        </p:txBody>
      </p:sp>
      <p:sp>
        <p:nvSpPr>
          <p:cNvPr id="159809488" name="Объект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Control</a:t>
            </a:r>
            <a:r>
              <a:rPr/>
              <a:t>: Automatic</a:t>
            </a:r>
            <a:endParaRPr/>
          </a:p>
          <a:p>
            <a:pPr>
              <a:defRPr/>
            </a:pPr>
            <a:r>
              <a:rPr/>
              <a:t>Initial State: Any</a:t>
            </a:r>
            <a:endParaRPr/>
          </a:p>
          <a:p>
            <a:pPr>
              <a:defRPr/>
            </a:pPr>
            <a:r>
              <a:rPr/>
              <a:t>Input: x, y, z that is outside field(Lx, Ly, Lz)</a:t>
            </a:r>
            <a:endParaRPr/>
          </a:p>
          <a:p>
            <a:pPr>
              <a:defRPr/>
            </a:pPr>
            <a:r>
              <a:rPr/>
              <a:t>Output: (0, 0, 0), with warning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r>
              <a:rPr/>
              <a:t>How to perform: test script</a:t>
            </a:r>
            <a:endParaRPr/>
          </a:p>
        </p:txBody>
      </p:sp>
      <p:pic>
        <p:nvPicPr>
          <p:cNvPr id="118780524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3547" y="5608539"/>
            <a:ext cx="1463071" cy="809259"/>
          </a:xfrm>
          <a:prstGeom prst="rect">
            <a:avLst/>
          </a:prstGeom>
        </p:spPr>
      </p:pic>
      <p:sp>
        <p:nvSpPr>
          <p:cNvPr id="8587387" name=""/>
          <p:cNvSpPr txBox="1"/>
          <p:nvPr/>
        </p:nvSpPr>
        <p:spPr bwMode="auto">
          <a:xfrm flipH="0" flipV="0">
            <a:off x="118838" y="6425172"/>
            <a:ext cx="1517779" cy="305159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>
                <a:solidFill>
                  <a:schemeClr val="tx1">
                    <a:lumMod val="75000"/>
                    <a:lumOff val="25000"/>
                  </a:schemeClr>
                </a:solidFill>
              </a:rPr>
              <a:t>Phil Du CAS 741</a:t>
            </a:r>
            <a:endParaRPr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57995723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Test Case: Eddy – Shape</a:t>
            </a:r>
            <a:endParaRPr/>
          </a:p>
        </p:txBody>
      </p:sp>
      <p:sp>
        <p:nvSpPr>
          <p:cNvPr id="590000462" name="Объект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 fontScale="85000" lnSpcReduction="3000"/>
          </a:bodyPr>
          <a:lstStyle/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Control</a:t>
            </a:r>
            <a:r>
              <a:rPr lang="en-US" sz="32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Automatic</a:t>
            </a:r>
            <a:endParaRPr sz="3200"/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Initial State: Empty Field</a:t>
            </a:r>
            <a:endParaRPr sz="3200"/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Input: </a:t>
            </a:r>
            <a:endParaRPr sz="3200"/>
          </a:p>
          <a:p>
            <a:pPr lvl="1"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Profile: 1 Eddy with predetermined center location</a:t>
            </a:r>
            <a:endParaRPr sz="3200"/>
          </a:p>
          <a:p>
            <a:pPr lvl="1"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Query: Opposite points pairs relative to center</a:t>
            </a:r>
            <a:endParaRPr sz="3200"/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Output: </a:t>
            </a:r>
            <a:endParaRPr sz="3200"/>
          </a:p>
          <a:p>
            <a:pPr lvl="1"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Inside eddy: equal and opposite velocities, magnitude follows shape function</a:t>
            </a:r>
            <a:endParaRPr sz="3200"/>
          </a:p>
          <a:p>
            <a:pPr lvl="1"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Outside eddy: both (0,0,0)</a:t>
            </a:r>
            <a:endParaRPr sz="3200"/>
          </a:p>
          <a:p>
            <a:pPr marL="0" indent="0">
              <a:buFont typeface="Arial"/>
              <a:buNone/>
              <a:defRPr/>
            </a:pPr>
            <a:endParaRPr/>
          </a:p>
          <a:p>
            <a:pPr marL="0" indent="0">
              <a:buFont typeface="Arial"/>
              <a:buNone/>
              <a:defRPr/>
            </a:pPr>
            <a:endParaRPr/>
          </a:p>
        </p:txBody>
      </p:sp>
      <p:pic>
        <p:nvPicPr>
          <p:cNvPr id="132118853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3547" y="5608539"/>
            <a:ext cx="1463070" cy="809258"/>
          </a:xfrm>
          <a:prstGeom prst="rect">
            <a:avLst/>
          </a:prstGeom>
        </p:spPr>
      </p:pic>
      <p:sp>
        <p:nvSpPr>
          <p:cNvPr id="735785098" name=""/>
          <p:cNvSpPr txBox="1"/>
          <p:nvPr/>
        </p:nvSpPr>
        <p:spPr bwMode="auto">
          <a:xfrm flipH="0" flipV="0">
            <a:off x="118837" y="6425172"/>
            <a:ext cx="1517778" cy="305158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>
                <a:solidFill>
                  <a:schemeClr val="tx1">
                    <a:lumMod val="75000"/>
                    <a:lumOff val="25000"/>
                  </a:schemeClr>
                </a:solidFill>
              </a:rPr>
              <a:t>Phil Du CAS 741</a:t>
            </a:r>
            <a:endParaRPr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85778089" name=""/>
          <p:cNvSpPr/>
          <p:nvPr/>
        </p:nvSpPr>
        <p:spPr bwMode="auto">
          <a:xfrm rot="16199969" flipH="0" flipV="0">
            <a:off x="10449550" y="2143323"/>
            <a:ext cx="990991" cy="747058"/>
          </a:xfrm>
          <a:prstGeom prst="curvedUp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bg1"/>
          </a:solidFill>
          <a:ln w="25400" cap="flat" cmpd="sng" algn="ctr">
            <a:solidFill>
              <a:schemeClr val="bg2">
                <a:lumMod val="10196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32284913" name=""/>
          <p:cNvSpPr/>
          <p:nvPr/>
        </p:nvSpPr>
        <p:spPr bwMode="auto">
          <a:xfrm rot="5399978" flipH="0" flipV="0">
            <a:off x="9546855" y="2199354"/>
            <a:ext cx="990991" cy="747057"/>
          </a:xfrm>
          <a:prstGeom prst="curvedUp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bg1"/>
          </a:solidFill>
          <a:ln w="25400" cap="flat" cmpd="sng" algn="ctr">
            <a:solidFill>
              <a:schemeClr val="bg2">
                <a:lumMod val="10196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46858141" name=""/>
          <p:cNvSpPr/>
          <p:nvPr/>
        </p:nvSpPr>
        <p:spPr bwMode="auto">
          <a:xfrm flipH="0" flipV="0">
            <a:off x="10898355" y="1815917"/>
            <a:ext cx="280146" cy="261470"/>
          </a:xfrm>
          <a:prstGeom prst="mathMultiply">
            <a:avLst>
              <a:gd name="adj1" fmla="val 23520"/>
            </a:avLst>
          </a:prstGeom>
          <a:ln w="25400" cap="flat" cmpd="sng" algn="ctr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31270701" name=""/>
          <p:cNvSpPr/>
          <p:nvPr/>
        </p:nvSpPr>
        <p:spPr bwMode="auto">
          <a:xfrm flipH="0" flipV="0">
            <a:off x="9731077" y="2974997"/>
            <a:ext cx="280146" cy="261469"/>
          </a:xfrm>
          <a:prstGeom prst="mathMultiply">
            <a:avLst>
              <a:gd name="adj1" fmla="val 23520"/>
            </a:avLst>
          </a:prstGeom>
          <a:ln w="25400" cap="flat" cmpd="sng" algn="ctr">
            <a:solidFill>
              <a:schemeClr val="accent4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44793181" name=""/>
          <p:cNvSpPr/>
          <p:nvPr/>
        </p:nvSpPr>
        <p:spPr bwMode="auto">
          <a:xfrm flipH="0" flipV="0">
            <a:off x="10384753" y="2440392"/>
            <a:ext cx="217891" cy="217891"/>
          </a:xfrm>
          <a:prstGeom prst="ellipse">
            <a:avLst/>
          </a:prstGeom>
          <a:ln w="25400" cap="flat" cmpd="sng" algn="ctr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16147715" name="Заголовок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Test Case: Eddy – Velocity std</a:t>
            </a:r>
            <a:endParaRPr/>
          </a:p>
        </p:txBody>
      </p:sp>
      <p:sp>
        <p:nvSpPr>
          <p:cNvPr id="370446575" name="Объект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normAutofit/>
          </a:bodyPr>
          <a:lstStyle/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Control</a:t>
            </a: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: Automatic</a:t>
            </a:r>
            <a:endParaRPr sz="3200"/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Initial State: Empty Field</a:t>
            </a:r>
            <a:endParaRPr sz="3200"/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Input: </a:t>
            </a:r>
            <a:endParaRPr sz="3200"/>
          </a:p>
          <a:p>
            <a:pPr lvl="1"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Profile: 1 Eddy with predetermined orientation</a:t>
            </a:r>
            <a:endParaRPr sz="3200"/>
          </a:p>
          <a:p>
            <a:pPr lvl="1"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Query: Mesh grid of points</a:t>
            </a:r>
            <a:endParaRPr sz="3200"/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Output: </a:t>
            </a:r>
            <a:r>
              <a:rPr lang="en-US" sz="32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Velocities at each point</a:t>
            </a:r>
            <a:endParaRPr lang="en-US" sz="3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Should have zero velocity std along the eddy axis</a:t>
            </a:r>
            <a:endParaRPr sz="3200"/>
          </a:p>
          <a:p>
            <a:pPr marL="0" indent="0">
              <a:buFont typeface="Arial"/>
              <a:buNone/>
              <a:defRPr/>
            </a:pPr>
            <a:endParaRPr/>
          </a:p>
        </p:txBody>
      </p:sp>
      <p:pic>
        <p:nvPicPr>
          <p:cNvPr id="25731054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173547" y="5608539"/>
            <a:ext cx="1463070" cy="809258"/>
          </a:xfrm>
          <a:prstGeom prst="rect">
            <a:avLst/>
          </a:prstGeom>
        </p:spPr>
      </p:pic>
      <p:sp>
        <p:nvSpPr>
          <p:cNvPr id="1328993535" name=""/>
          <p:cNvSpPr txBox="1"/>
          <p:nvPr/>
        </p:nvSpPr>
        <p:spPr bwMode="auto">
          <a:xfrm flipH="0" flipV="0">
            <a:off x="118837" y="6425172"/>
            <a:ext cx="1517778" cy="305158"/>
          </a:xfrm>
          <a:prstGeom prst="rect">
            <a:avLst/>
          </a:prstGeom>
          <a:noFill/>
        </p:spPr>
        <p:txBody>
          <a:bodyPr vertOverflow="overflow" horzOverflow="overflow" vert="horz" wrap="non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sz="1400">
                <a:solidFill>
                  <a:schemeClr val="tx1">
                    <a:lumMod val="75000"/>
                    <a:lumOff val="25000"/>
                  </a:schemeClr>
                </a:solidFill>
              </a:rPr>
              <a:t>Phil Du CAS 741</a:t>
            </a:r>
            <a:endParaRPr sz="14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041789462" name=""/>
          <p:cNvCxnSpPr>
            <a:cxnSpLocks/>
          </p:cNvCxnSpPr>
          <p:nvPr/>
        </p:nvCxnSpPr>
        <p:spPr bwMode="auto">
          <a:xfrm flipH="1" flipV="1">
            <a:off x="10496812" y="1286500"/>
            <a:ext cx="0" cy="2520650"/>
          </a:xfrm>
          <a:prstGeom prst="line">
            <a:avLst/>
          </a:prstGeom>
          <a:ln w="57150" cap="flat" cmpd="sng" algn="ctr">
            <a:solidFill>
              <a:srgbClr val="FF0000"/>
            </a:solidFill>
            <a:prstDash val="solid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234153" name=""/>
          <p:cNvSpPr/>
          <p:nvPr/>
        </p:nvSpPr>
        <p:spPr bwMode="auto">
          <a:xfrm rot="16199969" flipH="0" flipV="0">
            <a:off x="10449551" y="2143324"/>
            <a:ext cx="990991" cy="747058"/>
          </a:xfrm>
          <a:prstGeom prst="curvedUp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bg1"/>
          </a:solidFill>
          <a:ln w="25400" cap="flat" cmpd="sng" algn="ctr">
            <a:solidFill>
              <a:schemeClr val="bg2">
                <a:lumMod val="10196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22403900" name=""/>
          <p:cNvSpPr/>
          <p:nvPr/>
        </p:nvSpPr>
        <p:spPr bwMode="auto">
          <a:xfrm rot="5399978" flipH="0" flipV="0">
            <a:off x="9546856" y="2199355"/>
            <a:ext cx="990991" cy="747057"/>
          </a:xfrm>
          <a:prstGeom prst="curvedUp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bg1"/>
          </a:solidFill>
          <a:ln w="25400" cap="flat" cmpd="sng" algn="ctr">
            <a:solidFill>
              <a:schemeClr val="bg2">
                <a:lumMod val="10196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">
  <a:themeElements>
    <a:clrScheme name="New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Классическая 2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ONLYOFFICE/8.0.0.99</Application>
  <DocSecurity>0</DocSecurity>
  <PresentationFormat>Widescreen</PresentationFormat>
  <Paragraphs>0</Paragraphs>
  <Slides>16</Slides>
  <Notes>16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dc:identifier/>
  <dc:language/>
  <cp:lastModifiedBy/>
  <cp:revision>8</cp:revision>
  <dcterms:modified xsi:type="dcterms:W3CDTF">2024-02-13T09:03:41Z</dcterms:modified>
  <cp:category/>
  <cp:contentStatus/>
  <cp:version/>
</cp:coreProperties>
</file>